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3"/>
    <p:sldId id="535" r:id="rId4"/>
    <p:sldId id="274" r:id="rId5"/>
    <p:sldId id="609" r:id="rId6"/>
    <p:sldId id="705" r:id="rId7"/>
    <p:sldId id="706" r:id="rId8"/>
    <p:sldId id="709" r:id="rId9"/>
    <p:sldId id="707" r:id="rId10"/>
    <p:sldId id="708" r:id="rId11"/>
    <p:sldId id="710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1" r:id="rId23"/>
    <p:sldId id="723" r:id="rId24"/>
    <p:sldId id="724" r:id="rId25"/>
    <p:sldId id="740" r:id="rId26"/>
    <p:sldId id="722" r:id="rId27"/>
    <p:sldId id="725" r:id="rId28"/>
    <p:sldId id="726" r:id="rId29"/>
    <p:sldId id="727" r:id="rId30"/>
    <p:sldId id="728" r:id="rId31"/>
    <p:sldId id="729" r:id="rId32"/>
    <p:sldId id="731" r:id="rId33"/>
    <p:sldId id="730" r:id="rId34"/>
    <p:sldId id="732" r:id="rId35"/>
    <p:sldId id="733" r:id="rId36"/>
    <p:sldId id="734" r:id="rId37"/>
    <p:sldId id="735" r:id="rId38"/>
    <p:sldId id="696" r:id="rId39"/>
    <p:sldId id="699" r:id="rId40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2B2B2"/>
    <a:srgbClr val="202020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25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1" Type="http://schemas.openxmlformats.org/officeDocument/2006/relationships/tags" Target="../tags/tag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2977515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en-US" sz="3600">
                <a:cs typeface="微软雅黑" panose="020B0503020204020204" charset="-122"/>
              </a:rPr>
              <a:t>The Final C</a:t>
            </a:r>
            <a:endParaRPr lang="en-US" sz="36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Gcc Flag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4740275" cy="4001770"/>
          </a:xfrm>
        </p:spPr>
        <p:txBody>
          <a:bodyPr/>
          <a:p>
            <a:r>
              <a:rPr lang="zh-CN" altLang="en-US"/>
              <a:t>预编译</a:t>
            </a:r>
            <a:endParaRPr lang="zh-CN" altLang="en-US"/>
          </a:p>
          <a:p>
            <a:pPr lvl="1"/>
            <a:r>
              <a:rPr lang="en-US" altLang="zh-CN"/>
              <a:t>gcc -E [flags][filenames]</a:t>
            </a:r>
            <a:endParaRPr lang="en-US" altLang="zh-CN"/>
          </a:p>
          <a:p>
            <a:pPr lvl="0"/>
            <a:r>
              <a:rPr lang="zh-CN" altLang="en-US"/>
              <a:t>编译</a:t>
            </a:r>
            <a:endParaRPr lang="zh-CN" altLang="en-US"/>
          </a:p>
          <a:p>
            <a:pPr lvl="1"/>
            <a:r>
              <a:rPr lang="en-US" altLang="zh-CN"/>
              <a:t>gcc -S [flags][filenames]</a:t>
            </a:r>
            <a:endParaRPr lang="en-US" altLang="zh-CN"/>
          </a:p>
          <a:p>
            <a:pPr lvl="0"/>
            <a:r>
              <a:rPr lang="zh-CN" altLang="en-US"/>
              <a:t>汇编</a:t>
            </a:r>
            <a:endParaRPr lang="zh-CN" altLang="en-US"/>
          </a:p>
          <a:p>
            <a:pPr lvl="1"/>
            <a:r>
              <a:rPr lang="en-US" altLang="zh-CN"/>
              <a:t>gcc -c [flags][filenames]</a:t>
            </a:r>
            <a:endParaRPr lang="en-US" altLang="zh-CN"/>
          </a:p>
          <a:p>
            <a:pPr lvl="1"/>
            <a:r>
              <a:rPr lang="en-US" altLang="zh-CN"/>
              <a:t>objdump -d [filenames]</a:t>
            </a:r>
            <a:endParaRPr lang="en-US" altLang="zh-CN"/>
          </a:p>
          <a:p>
            <a:pPr lvl="1"/>
            <a:r>
              <a:rPr lang="en-US" altLang="zh-CN"/>
              <a:t>objdump -s [filenames]</a:t>
            </a:r>
            <a:endParaRPr lang="en-US" altLang="zh-CN"/>
          </a:p>
          <a:p>
            <a:pPr lvl="0"/>
            <a:r>
              <a:rPr lang="zh-CN" altLang="en-US"/>
              <a:t>链接</a:t>
            </a:r>
            <a:endParaRPr lang="zh-CN" altLang="en-US"/>
          </a:p>
          <a:p>
            <a:pPr lvl="1"/>
            <a:r>
              <a:rPr lang="en-US" altLang="zh-CN"/>
              <a:t>gcc -o [exename][flags][filenames]</a:t>
            </a:r>
            <a:endParaRPr lang="en-US" altLang="zh-CN"/>
          </a:p>
          <a:p>
            <a:pPr lvl="0"/>
            <a:r>
              <a:rPr lang="en-US" altLang="zh-CN"/>
              <a:t>try on hello.c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07810" y="2314575"/>
            <a:ext cx="474027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-Ox</a:t>
            </a:r>
            <a:r>
              <a:rPr lang="zh-CN" altLang="en-US"/>
              <a:t>：代码优化</a:t>
            </a:r>
            <a:endParaRPr lang="zh-CN" altLang="en-US"/>
          </a:p>
          <a:p>
            <a:pPr lvl="1"/>
            <a:r>
              <a:rPr lang="en-US" altLang="zh-CN"/>
              <a:t>-O0</a:t>
            </a:r>
            <a:r>
              <a:rPr lang="zh-CN" altLang="en-US"/>
              <a:t>：不优化</a:t>
            </a:r>
            <a:endParaRPr lang="en-US" altLang="zh-CN"/>
          </a:p>
          <a:p>
            <a:pPr lvl="1"/>
            <a:r>
              <a:rPr lang="en-US" altLang="zh-CN"/>
              <a:t>-O1, O2, O3</a:t>
            </a:r>
            <a:r>
              <a:rPr lang="zh-CN" altLang="en-US"/>
              <a:t>：优化运行时间</a:t>
            </a:r>
            <a:endParaRPr lang="en-US" altLang="zh-CN"/>
          </a:p>
          <a:p>
            <a:pPr lvl="1"/>
            <a:r>
              <a:rPr lang="en-US" altLang="zh-CN"/>
              <a:t>-Os</a:t>
            </a:r>
            <a:r>
              <a:rPr lang="zh-CN" altLang="en-US"/>
              <a:t>：优化代码大小</a:t>
            </a:r>
            <a:endParaRPr lang="en-US" altLang="zh-CN"/>
          </a:p>
          <a:p>
            <a:pPr lvl="1"/>
            <a:r>
              <a:rPr lang="en-US" altLang="zh-CN"/>
              <a:t>-Og</a:t>
            </a:r>
            <a:r>
              <a:rPr lang="zh-CN" altLang="en-US"/>
              <a:t>：优化但保留调试信息</a:t>
            </a:r>
            <a:endParaRPr lang="zh-CN" altLang="en-US"/>
          </a:p>
          <a:p>
            <a:pPr lvl="0"/>
            <a:r>
              <a:rPr lang="en-US" altLang="zh-CN"/>
              <a:t>-g</a:t>
            </a:r>
            <a:r>
              <a:rPr lang="zh-CN" altLang="en-US"/>
              <a:t>：生成“调试信息</a:t>
            </a:r>
            <a:r>
              <a:rPr lang="en-US" altLang="zh-CN"/>
              <a:t>”</a:t>
            </a:r>
            <a:r>
              <a:rPr lang="zh-CN" altLang="en-US"/>
              <a:t>：注释程序集，以便 gdb 可以找到变量和源代码</a:t>
            </a:r>
            <a:endParaRPr lang="zh-CN" altLang="en-US"/>
          </a:p>
          <a:p>
            <a:pPr lvl="0"/>
            <a:r>
              <a:rPr lang="en-US" altLang="zh-CN"/>
              <a:t>-Wall</a:t>
            </a:r>
            <a:r>
              <a:rPr lang="zh-CN" altLang="en-US"/>
              <a:t>：开启所有警告信息</a:t>
            </a:r>
            <a:endParaRPr lang="zh-CN" altLang="en-US"/>
          </a:p>
          <a:p>
            <a:pPr lvl="0"/>
            <a:r>
              <a:rPr lang="en-US" altLang="zh-CN"/>
              <a:t>-Werror</a:t>
            </a:r>
            <a:r>
              <a:rPr lang="zh-CN" altLang="en-US"/>
              <a:t>：警告转为错误</a:t>
            </a:r>
            <a:endParaRPr lang="zh-CN" altLang="en-US"/>
          </a:p>
          <a:p>
            <a:pPr lvl="0"/>
            <a:r>
              <a:rPr lang="en-US" altLang="zh-CN"/>
              <a:t>-std=c99</a:t>
            </a:r>
            <a:r>
              <a:rPr lang="zh-CN" altLang="en-US"/>
              <a:t>：使用</a:t>
            </a:r>
            <a:r>
              <a:rPr lang="en-US" altLang="zh-CN"/>
              <a:t>c99</a:t>
            </a:r>
            <a:r>
              <a:rPr lang="zh-CN" altLang="en-US"/>
              <a:t>标准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Makefile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Makefile</a:t>
            </a:r>
            <a:endParaRPr lang="en-US" altLang="zh-CN"/>
          </a:p>
          <a:p>
            <a:pPr lvl="1"/>
            <a:r>
              <a:rPr lang="zh-CN" altLang="en-US"/>
              <a:t>通用自动化构建工具</a:t>
            </a:r>
            <a:endParaRPr lang="zh-CN" altLang="en-US"/>
          </a:p>
          <a:p>
            <a:pPr lvl="2"/>
            <a:r>
              <a:rPr lang="en-US" altLang="zh-CN"/>
              <a:t>make</a:t>
            </a:r>
            <a:endParaRPr lang="en-US" altLang="zh-CN"/>
          </a:p>
          <a:p>
            <a:pPr lvl="2"/>
            <a:r>
              <a:rPr lang="en-US" altLang="zh-CN"/>
              <a:t>make install </a:t>
            </a:r>
            <a:endParaRPr lang="zh-CN" altLang="en-US"/>
          </a:p>
          <a:p>
            <a:pPr lvl="1"/>
            <a:r>
              <a:rPr lang="zh-CN" altLang="en-US"/>
              <a:t>也可以作为自动化脚本</a:t>
            </a:r>
            <a:endParaRPr lang="zh-CN" altLang="en-US"/>
          </a:p>
          <a:p>
            <a:pPr lvl="2"/>
            <a:r>
              <a:rPr lang="en-US" altLang="zh-CN"/>
              <a:t>make lint</a:t>
            </a:r>
            <a:endParaRPr lang="en-US" altLang="zh-CN"/>
          </a:p>
          <a:p>
            <a:pPr lvl="2"/>
            <a:r>
              <a:rPr lang="en-US" altLang="zh-CN"/>
              <a:t>make format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971665" y="1875790"/>
            <a:ext cx="2063750" cy="2021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de428eef65ff49b467f58fe7b4cd8f42c903b2e9301da3717557a1a049cf817a_1"/>
          <p:cNvPicPr>
            <a:picLocks noChangeAspect="1"/>
          </p:cNvPicPr>
          <p:nvPr/>
        </p:nvPicPr>
        <p:blipFill>
          <a:blip r:embed="rId2"/>
          <a:srcRect b="8083"/>
          <a:stretch>
            <a:fillRect/>
          </a:stretch>
        </p:blipFill>
        <p:spPr>
          <a:xfrm>
            <a:off x="5638800" y="4013835"/>
            <a:ext cx="4924425" cy="239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Makefile</a:t>
            </a:r>
            <a:r>
              <a:rPr lang="zh-CN" altLang="en-US"/>
              <a:t>是规则集合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规则有两种：普通规则和虚假规则</a:t>
            </a:r>
            <a:endParaRPr lang="zh-CN" altLang="en-US"/>
          </a:p>
          <a:p>
            <a:pPr lvl="1"/>
            <a:r>
              <a:rPr lang="zh-CN" altLang="en-US"/>
              <a:t>普通规则创建文件</a:t>
            </a:r>
            <a:endParaRPr lang="zh-CN" altLang="en-US"/>
          </a:p>
          <a:p>
            <a:pPr lvl="1"/>
            <a:r>
              <a:rPr lang="zh-CN" altLang="en-US"/>
              <a:t>虚假规则不直接创建文件</a:t>
            </a:r>
            <a:endParaRPr lang="zh-CN" altLang="en-US"/>
          </a:p>
          <a:p>
            <a:pPr lvl="0"/>
            <a:r>
              <a:rPr lang="zh-CN" altLang="en-US"/>
              <a:t>每条规则都有一个目标</a:t>
            </a:r>
            <a:endParaRPr lang="zh-CN" altLang="en-US"/>
          </a:p>
          <a:p>
            <a:pPr lvl="1"/>
            <a:r>
              <a:rPr lang="zh-CN" altLang="en-US"/>
              <a:t>对于普通规则，目标是规则将创建的文件的名称</a:t>
            </a:r>
            <a:endParaRPr lang="zh-CN" altLang="en-US"/>
          </a:p>
          <a:p>
            <a:pPr lvl="1"/>
            <a:r>
              <a:rPr lang="zh-CN" altLang="en-US"/>
              <a:t>对于虚假规则，目标是规则执行的任意名称</a:t>
            </a:r>
            <a:endParaRPr lang="zh-CN" altLang="en-US"/>
          </a:p>
          <a:p>
            <a:pPr lvl="0"/>
            <a:r>
              <a:rPr lang="zh-CN" altLang="en-US"/>
              <a:t>规则可以有先决条件（也称为依赖）</a:t>
            </a:r>
            <a:endParaRPr lang="zh-CN" altLang="en-US"/>
          </a:p>
          <a:p>
            <a:pPr lvl="1"/>
            <a:r>
              <a:rPr lang="zh-CN" altLang="en-US"/>
              <a:t>先决条件是创建目标所需的文件</a:t>
            </a:r>
            <a:endParaRPr lang="zh-CN" altLang="en-US"/>
          </a:p>
          <a:p>
            <a:pPr lvl="1"/>
            <a:r>
              <a:rPr lang="zh-CN" altLang="en-US"/>
              <a:t>如果任何先决条件不存在，则必须首先创建它</a:t>
            </a:r>
            <a:endParaRPr lang="zh-CN" altLang="en-US"/>
          </a:p>
          <a:p>
            <a:pPr lvl="1"/>
            <a:r>
              <a:rPr lang="zh-CN" altLang="en-US"/>
              <a:t>如果任何先决条件比目标新，则目标“已过时”并且必须被重新创造</a:t>
            </a:r>
            <a:endParaRPr lang="zh-CN" altLang="en-US"/>
          </a:p>
          <a:p>
            <a:pPr lvl="0"/>
            <a:r>
              <a:rPr lang="zh-CN" altLang="en-US"/>
              <a:t>规则可以有命令</a:t>
            </a:r>
            <a:endParaRPr lang="en-US" altLang="zh-CN"/>
          </a:p>
        </p:txBody>
      </p:sp>
      <p:pic>
        <p:nvPicPr>
          <p:cNvPr id="5" name="图片 4" descr="d7b1303318f2ab4d6e60e60d806070b097deab7267402a81b6bec6b85237519e_1"/>
          <p:cNvPicPr>
            <a:picLocks noChangeAspect="1"/>
          </p:cNvPicPr>
          <p:nvPr/>
        </p:nvPicPr>
        <p:blipFill>
          <a:blip r:embed="rId1"/>
          <a:srcRect b="2315"/>
          <a:stretch>
            <a:fillRect/>
          </a:stretch>
        </p:blipFill>
        <p:spPr>
          <a:xfrm>
            <a:off x="8003540" y="1951990"/>
            <a:ext cx="3683000" cy="447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普通规则示例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159125" y="3757295"/>
            <a:ext cx="5873750" cy="166687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bomb: bomb.o phases.o util.o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$(CC) -o bomb bomb.o phases.o util.o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1615" y="2731770"/>
            <a:ext cx="251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如果文件不存在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594735" y="3103880"/>
            <a:ext cx="9525" cy="64960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854575" y="2748915"/>
            <a:ext cx="4826000" cy="354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 fontAlgn="ctr"/>
            <a:r>
              <a:rPr lang="zh-CN" altLang="en-US"/>
              <a:t>...或者如果它比这些文件中的任何一个要旧...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854575" y="3133090"/>
            <a:ext cx="1764030" cy="66865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5833745" y="3133090"/>
            <a:ext cx="784860" cy="67818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492875" y="3133090"/>
            <a:ext cx="96520" cy="65913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107940" y="5069205"/>
            <a:ext cx="4826000" cy="354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 fontAlgn="ctr"/>
            <a:r>
              <a:rPr lang="en-US" altLang="zh-CN"/>
              <a:t>...</a:t>
            </a:r>
            <a:r>
              <a:rPr lang="zh-CN" altLang="en-US"/>
              <a:t>然后运行此命令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727065" y="4518660"/>
            <a:ext cx="1541145" cy="49466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2211070" y="5196205"/>
            <a:ext cx="3321685" cy="790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ctr"/>
            <a:r>
              <a:t>这是指名为 CC 的变量的值，该变量保存 C 编译器的名称。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94735" y="4557395"/>
            <a:ext cx="329565" cy="50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没有先决条件的普通规则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03550" y="2905125"/>
            <a:ext cx="6184900" cy="2218055"/>
          </a:xfrm>
        </p:spPr>
        <p:txBody>
          <a:bodyPr/>
          <a:p>
            <a:pPr marL="0" indent="0">
              <a:buNone/>
            </a:pPr>
            <a:r>
              <a:rPr lang="zh-CN" altLang="en-US"/>
              <a:t>output_dir: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mkdir output_dir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output_dir</a:t>
            </a:r>
            <a:r>
              <a:rPr lang="zh-CN" altLang="en-US"/>
              <a:t>不存在运行</a:t>
            </a:r>
            <a:r>
              <a:rPr lang="en-US" altLang="zh-CN"/>
              <a:t>mkdir output_dir</a:t>
            </a:r>
            <a:endParaRPr lang="en-US" altLang="zh-CN"/>
          </a:p>
          <a:p>
            <a:r>
              <a:rPr lang="zh-CN" altLang="en-US"/>
              <a:t>如果存在，则不执行任何操作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没有命令的普通规则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57145" y="2672080"/>
            <a:ext cx="7077075" cy="2907030"/>
          </a:xfrm>
        </p:spPr>
        <p:txBody>
          <a:bodyPr/>
          <a:p>
            <a:pPr marL="0" indent="0">
              <a:buNone/>
            </a:pPr>
            <a:r>
              <a:rPr lang="zh-CN" altLang="en-US"/>
              <a:t>bomb.o: bomb.c support.h phases.h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b</a:t>
            </a:r>
            <a:r>
              <a:rPr lang="zh-CN" altLang="en-US"/>
              <a:t>omb.c、support.h、phases.h较新，则重新创建bomb.o</a:t>
            </a:r>
            <a:endParaRPr lang="zh-CN" altLang="en-US"/>
          </a:p>
          <a:p>
            <a:r>
              <a:rPr lang="zh-CN" altLang="en-US"/>
              <a:t>执行此操作的命令在其他位置给出</a:t>
            </a:r>
            <a:endParaRPr lang="zh-CN" altLang="en-US"/>
          </a:p>
          <a:p>
            <a:pPr lvl="1"/>
            <a:r>
              <a:rPr lang="zh-CN" altLang="en-US"/>
              <a:t>Makefile 中其他位置的模式规则</a:t>
            </a:r>
            <a:endParaRPr lang="zh-CN" altLang="en-US"/>
          </a:p>
          <a:p>
            <a:pPr lvl="1"/>
            <a:r>
              <a:rPr lang="zh-CN" altLang="en-US"/>
              <a:t>Make 中内置的隐式规则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模式和隐含规则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174875" y="2342515"/>
            <a:ext cx="7842250" cy="3565525"/>
          </a:xfrm>
        </p:spPr>
        <p:txBody>
          <a:bodyPr/>
          <a:p>
            <a:pPr marL="0" indent="0">
              <a:buNone/>
            </a:pPr>
            <a:r>
              <a:rPr lang="zh-CN" altLang="en-US"/>
              <a:t>%.o: %.c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$(CC) $(CFLAGS) -c -o $@ $&lt;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要从具有相同名称的 .c 文件创建 .o 文件，使用以上命令</a:t>
            </a:r>
            <a:endParaRPr lang="zh-CN" altLang="en-US"/>
          </a:p>
          <a:p>
            <a:r>
              <a:rPr lang="zh-CN" altLang="en-US"/>
              <a:t>特殊变量 $@ 和 $&lt; 分别给出 .o 和 .c 文件的名称</a:t>
            </a:r>
            <a:endParaRPr lang="zh-CN" altLang="en-US"/>
          </a:p>
          <a:p>
            <a:r>
              <a:rPr lang="zh-CN" altLang="en-US"/>
              <a:t>可以设置变量 CC 和 CFLAGS 来自定义行为</a:t>
            </a:r>
            <a:endParaRPr lang="zh-CN" altLang="en-US"/>
          </a:p>
          <a:p>
            <a:r>
              <a:rPr lang="zh-CN" altLang="en-US"/>
              <a:t>这个规则是隐含的——内置于 Make 中——你不必自己编写它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虚假规则示例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47620" y="2662555"/>
            <a:ext cx="7096125" cy="2567940"/>
          </a:xfrm>
        </p:spPr>
        <p:txBody>
          <a:bodyPr/>
          <a:p>
            <a:pPr marL="0" indent="0">
              <a:buNone/>
            </a:pPr>
            <a:r>
              <a:rPr lang="zh-CN" altLang="en-US"/>
              <a:t>all: bomb bomb-solve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.PHONY: all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当要求创建“</a:t>
            </a:r>
            <a:r>
              <a:rPr lang="en-US" altLang="zh-CN"/>
              <a:t>all</a:t>
            </a:r>
            <a:r>
              <a:rPr lang="zh-CN" altLang="en-US"/>
              <a:t>”时，创建</a:t>
            </a:r>
            <a:r>
              <a:rPr lang="en-US" altLang="zh-CN"/>
              <a:t>bomb bomb-solve</a:t>
            </a:r>
            <a:endParaRPr lang="zh-CN" altLang="en-US"/>
          </a:p>
          <a:p>
            <a:r>
              <a:rPr lang="zh-CN" altLang="en-US"/>
              <a:t>不创建名为“all”的文件</a:t>
            </a:r>
            <a:endParaRPr lang="zh-CN" altLang="en-US"/>
          </a:p>
          <a:p>
            <a:r>
              <a:rPr lang="zh-CN" altLang="en-US"/>
              <a:t>.PHONY语句可以在</a:t>
            </a:r>
            <a:r>
              <a:rPr lang="en-US" altLang="zh-CN"/>
              <a:t>makefile</a:t>
            </a:r>
            <a:r>
              <a:rPr lang="zh-CN" altLang="en-US"/>
              <a:t>中的任何位置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虚假规则示例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76575" y="2701290"/>
            <a:ext cx="6038850" cy="2809875"/>
          </a:xfrm>
        </p:spPr>
        <p:txBody>
          <a:bodyPr/>
          <a:p>
            <a:pPr marL="0" indent="0">
              <a:buNone/>
            </a:pPr>
            <a:r>
              <a:rPr lang="zh-CN" altLang="en-US"/>
              <a:t>clean: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rm -f bomb bomb-solve *.o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.PHONY: clean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当要求创建“clean”时，运行此命令</a:t>
            </a:r>
            <a:endParaRPr lang="zh-CN" altLang="en-US"/>
          </a:p>
          <a:p>
            <a:pPr lvl="1"/>
            <a:r>
              <a:rPr lang="zh-CN" altLang="en-US"/>
              <a:t>这会删除</a:t>
            </a:r>
            <a:r>
              <a:rPr lang="en-US" altLang="zh-CN"/>
              <a:t>bomb</a:t>
            </a:r>
            <a:r>
              <a:rPr lang="zh-CN" altLang="en-US"/>
              <a:t>、</a:t>
            </a:r>
            <a:r>
              <a:rPr lang="en-US" altLang="zh-CN"/>
              <a:t>bomb-solve</a:t>
            </a:r>
            <a:r>
              <a:rPr lang="zh-CN" altLang="en-US"/>
              <a:t>和所有目标文件</a:t>
            </a:r>
            <a:endParaRPr lang="zh-CN" altLang="en-US"/>
          </a:p>
          <a:p>
            <a:r>
              <a:rPr lang="zh-CN" altLang="en-US"/>
              <a:t>不创建名为“clean”的文件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https://github.com/E1PsyCongroo/Basic-Ideals-of-Programming-fa23.git</a:t>
            </a:r>
            <a:endParaRPr lang="zh-CN" altLang="en-US"/>
          </a:p>
          <a:p>
            <a:r>
              <a:rPr lang="zh-CN" altLang="en-US"/>
              <a:t>库</a:t>
            </a:r>
            <a:endParaRPr lang="zh-CN" altLang="en-US"/>
          </a:p>
          <a:p>
            <a:r>
              <a:rPr lang="zh-CN" altLang="en-US"/>
              <a:t>基本语法</a:t>
            </a:r>
            <a:endParaRPr lang="zh-CN" altLang="en-US"/>
          </a:p>
          <a:p>
            <a:r>
              <a:rPr lang="zh-CN" altLang="en-US"/>
              <a:t>控制流</a:t>
            </a:r>
            <a:endParaRPr lang="zh-CN" altLang="en-US"/>
          </a:p>
          <a:p>
            <a:r>
              <a:rPr lang="zh-CN" altLang="en-US"/>
              <a:t>指针</a:t>
            </a:r>
            <a:endParaRPr lang="zh-CN" altLang="en-US"/>
          </a:p>
          <a:p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递归</a:t>
            </a:r>
            <a:endParaRPr lang="zh-CN" altLang="en-US"/>
          </a:p>
          <a:p>
            <a:r>
              <a:rPr lang="en-US" altLang="zh-CN"/>
              <a:t>Linux</a:t>
            </a:r>
            <a:endParaRPr lang="en-US" altLang="zh-CN"/>
          </a:p>
          <a:p>
            <a:r>
              <a:rPr lang="en-US" altLang="zh-CN"/>
              <a:t>Etc.</a:t>
            </a:r>
            <a:endParaRPr lang="en-US" altLang="zh-CN"/>
          </a:p>
        </p:txBody>
      </p:sp>
      <p:pic>
        <p:nvPicPr>
          <p:cNvPr id="5" name="图片 4" descr="33663898_2023762407886824_6070977470222303232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4045" y="2658745"/>
            <a:ext cx="5241925" cy="3808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make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7753985" cy="4001770"/>
          </a:xfrm>
        </p:spPr>
        <p:txBody>
          <a:bodyPr/>
          <a:p>
            <a:r>
              <a:rPr lang="zh-CN" altLang="en-US"/>
              <a:t>在 shell 中运行 make 将导致 shell 在当前目录中查找 Makefile。如果找到，它将尝试构建 Makefile 中列出的第一个目标。</a:t>
            </a:r>
            <a:endParaRPr lang="zh-CN" altLang="en-US"/>
          </a:p>
          <a:p>
            <a:r>
              <a:rPr lang="zh-CN" altLang="en-US"/>
              <a:t>你也可以使用</a:t>
            </a:r>
            <a:r>
              <a:rPr lang="en-US" altLang="zh-CN"/>
              <a:t>make &lt;target_name&gt;准确指出想要的目标</a:t>
            </a:r>
            <a:r>
              <a:rPr lang="zh-CN" altLang="en-US"/>
              <a:t>构建</a:t>
            </a:r>
            <a:endParaRPr lang="zh-CN" altLang="en-US"/>
          </a:p>
          <a:p>
            <a:r>
              <a:rPr lang="zh-CN" altLang="en-US"/>
              <a:t>按照惯例，第一个目标是一个名为 all 的虚假目标</a:t>
            </a:r>
            <a:endParaRPr lang="zh-CN" altLang="en-US"/>
          </a:p>
          <a:p>
            <a:pPr lvl="1"/>
            <a:r>
              <a:rPr lang="zh-CN" altLang="en-US"/>
              <a:t>所以 make 和 make all 做同样的事情</a:t>
            </a:r>
            <a:endParaRPr lang="zh-CN" altLang="en-US"/>
          </a:p>
          <a:p>
            <a:pPr lvl="1"/>
            <a:r>
              <a:rPr lang="zh-CN" altLang="en-US"/>
              <a:t>顾名思义，这是构建 makefile 所知道所有构建内容</a:t>
            </a:r>
            <a:endParaRPr lang="zh-CN" altLang="en-US"/>
          </a:p>
          <a:p>
            <a:pPr lvl="0"/>
            <a:r>
              <a:rPr lang="zh-CN" altLang="en-US"/>
              <a:t>虚假规则充当 Makefile 的入口点</a:t>
            </a:r>
            <a:endParaRPr lang="zh-CN" altLang="en-US"/>
          </a:p>
          <a:p>
            <a:pPr lvl="1"/>
            <a:r>
              <a:rPr lang="zh-CN" altLang="en-US"/>
              <a:t>make all 创建所有内容，make clean 删除所有生成的文件，make check 运行测试，...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一个完整的</a:t>
            </a:r>
            <a:r>
              <a:rPr lang="en-US" altLang="zh-CN"/>
              <a:t>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1954530"/>
            <a:ext cx="4525010" cy="4128135"/>
          </a:xfrm>
        </p:spPr>
        <p:txBody>
          <a:bodyPr/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CC = gcc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CFLAGS = -std=c99 -g -O2 -Wall -Werror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all: bomb bomb-solve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bomb: bomb.o phases.o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bomb-solve: bomb.o phases-solve.o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bomb.o: bomb.c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phases.o: phases.c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phases-solve.o: phases-solve.c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util.o: util.c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clean: 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rm -f bomb bomb-solve *.o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.PHONY: all clean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65115" y="2080895"/>
            <a:ext cx="6610985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可以使用未定义的变量</a:t>
            </a:r>
            <a:endParaRPr lang="zh-CN" altLang="en-US"/>
          </a:p>
          <a:p>
            <a:pPr lvl="1"/>
            <a:r>
              <a:rPr lang="zh-CN" altLang="en-US"/>
              <a:t>LDFLAGS、LIBS</a:t>
            </a:r>
            <a:endParaRPr lang="zh-CN" altLang="en-US"/>
          </a:p>
          <a:p>
            <a:pPr lvl="1"/>
            <a:r>
              <a:rPr lang="zh-CN" altLang="en-US"/>
              <a:t>在系统环境中被发现或视为空</a:t>
            </a:r>
            <a:endParaRPr lang="zh-CN" altLang="en-US"/>
          </a:p>
          <a:p>
            <a:pPr lvl="0"/>
            <a:r>
              <a:rPr lang="zh-CN" altLang="en-US"/>
              <a:t>不需要给出从 C 源代码创建目标文件的命令</a:t>
            </a:r>
            <a:endParaRPr lang="zh-CN" altLang="en-US"/>
          </a:p>
          <a:p>
            <a:pPr lvl="1"/>
            <a:r>
              <a:rPr lang="zh-CN" altLang="en-US"/>
              <a:t>但确实需要列出对于每个目标文件的头文件依赖</a:t>
            </a:r>
            <a:endParaRPr lang="zh-CN" altLang="en-US"/>
          </a:p>
          <a:p>
            <a:pPr lvl="0"/>
            <a:r>
              <a:rPr lang="zh-CN" altLang="en-US"/>
              <a:t>需要给出命令来创建可执行文件</a:t>
            </a:r>
            <a:endParaRPr lang="zh-CN" altLang="en-US"/>
          </a:p>
          <a:p>
            <a:pPr lvl="0"/>
            <a:r>
              <a:rPr lang="en-US" altLang="zh-CN"/>
              <a:t>all</a:t>
            </a:r>
            <a:r>
              <a:rPr lang="zh-CN" altLang="en-US"/>
              <a:t>规则位于顶部，</a:t>
            </a:r>
            <a:r>
              <a:rPr lang="en-US" altLang="zh-CN"/>
              <a:t>clean</a:t>
            </a:r>
            <a:r>
              <a:rPr lang="zh-CN" altLang="en-US"/>
              <a:t>规则位于底部</a:t>
            </a:r>
            <a:endParaRPr lang="zh-CN" altLang="en-US"/>
          </a:p>
          <a:p>
            <a:pPr lvl="0"/>
            <a:r>
              <a:rPr lang="zh-CN" altLang="en-US"/>
              <a:t>只需要一个</a:t>
            </a:r>
            <a:r>
              <a:rPr lang="en-US" altLang="zh-CN"/>
              <a:t>.PHONY</a:t>
            </a:r>
            <a:r>
              <a:rPr lang="zh-CN" altLang="en-US"/>
              <a:t>语句，用于所有虚假规则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规则图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1985" y="1743710"/>
            <a:ext cx="5255260" cy="2661285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40105" y="1954530"/>
            <a:ext cx="4525010" cy="412813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CC = gcc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CFLAGS = -std=c99 -g -O2 -Wall -Werror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all: bomb bomb-solve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bomb: bomb.o phases.o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bomb-solve: bomb.o phases-solve.o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bomb.o: bomb.c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phases.o: phases.c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phases-solve.o: phases-solve.c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util.o: util.c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clean: 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rm -f bomb bomb-solve *.o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.PHONY: all clean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48910" y="4561840"/>
            <a:ext cx="6708140" cy="215963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Make 避免不必要的工作</a:t>
            </a:r>
            <a:endParaRPr lang="zh-CN" altLang="en-US"/>
          </a:p>
          <a:p>
            <a:pPr lvl="1"/>
            <a:r>
              <a:rPr lang="zh-CN" altLang="en-US"/>
              <a:t>如果bomb.c发生变化，则</a:t>
            </a:r>
            <a:r>
              <a:rPr lang="en-US" altLang="zh-CN"/>
              <a:t>make all</a:t>
            </a:r>
            <a:r>
              <a:rPr lang="zh-CN" altLang="en-US"/>
              <a:t>将重新构建bomb.o, bomb, bomb-solve</a:t>
            </a:r>
            <a:endParaRPr lang="zh-CN" altLang="en-US"/>
          </a:p>
          <a:p>
            <a:pPr lvl="1"/>
            <a:r>
              <a:rPr lang="zh-CN" altLang="en-US"/>
              <a:t>如果phases.c发生变化，则make all只会重新创建phases.o和bomb</a:t>
            </a:r>
            <a:endParaRPr lang="zh-CN" altLang="en-US"/>
          </a:p>
          <a:p>
            <a:pPr lvl="0"/>
            <a:r>
              <a:rPr lang="en-US" altLang="zh-CN"/>
              <a:t>Make</a:t>
            </a:r>
            <a:r>
              <a:rPr lang="zh-CN" altLang="en-US"/>
              <a:t>知道缺失的目标文件</a:t>
            </a:r>
            <a:endParaRPr lang="zh-CN" altLang="en-US"/>
          </a:p>
          <a:p>
            <a:pPr lvl="1"/>
            <a:r>
              <a:rPr lang="zh-CN" altLang="en-US"/>
              <a:t>如果</a:t>
            </a:r>
            <a:r>
              <a:rPr lang="en-US" altLang="zh-CN"/>
              <a:t>bomb.o</a:t>
            </a:r>
            <a:r>
              <a:rPr lang="zh-CN" altLang="en-US"/>
              <a:t>不存在，则</a:t>
            </a:r>
            <a:r>
              <a:rPr lang="en-US" altLang="zh-CN"/>
              <a:t>make bomb</a:t>
            </a:r>
            <a:r>
              <a:rPr lang="zh-CN" altLang="en-US"/>
              <a:t>会从</a:t>
            </a:r>
            <a:r>
              <a:rPr lang="en-US" altLang="zh-CN"/>
              <a:t>bomb.c</a:t>
            </a:r>
            <a:r>
              <a:rPr lang="zh-CN" altLang="en-US"/>
              <a:t>创建它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Practice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24125" y="2487930"/>
            <a:ext cx="7144385" cy="3168650"/>
          </a:xfrm>
        </p:spPr>
        <p:txBody>
          <a:bodyPr/>
          <a:p>
            <a:r>
              <a:rPr lang="zh-CN" altLang="en-US"/>
              <a:t>使用命令行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或</a:t>
            </a:r>
            <a:r>
              <a:rPr lang="en-US" altLang="zh-CN"/>
              <a:t>Vscode+Remote</a:t>
            </a:r>
            <a:r>
              <a:rPr lang="zh-CN" altLang="en-US"/>
              <a:t>（对于当下的你，推荐）</a:t>
            </a:r>
            <a:endParaRPr lang="zh-CN" altLang="en-US"/>
          </a:p>
          <a:p>
            <a:endParaRPr lang="zh-CN" altLang="en-US"/>
          </a:p>
          <a:p>
            <a:r>
              <a:rPr lang="zh-CN"/>
              <a:t>阅读</a:t>
            </a:r>
            <a:r>
              <a:rPr lang="en-US" altLang="zh-CN"/>
              <a:t>Lab6-Makefile.md</a:t>
            </a:r>
            <a:r>
              <a:rPr lang="zh-CN" altLang="en-US"/>
              <a:t>的要求，</a:t>
            </a:r>
            <a:r>
              <a:rPr lang="zh-CN" altLang="en-US" b="1"/>
              <a:t>按要求操作！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b="1"/>
              <a:t>不要害怕英文！</a:t>
            </a:r>
            <a:endParaRPr lang="zh-CN" altLang="en-US" b="1"/>
          </a:p>
        </p:txBody>
      </p:sp>
      <p:pic>
        <p:nvPicPr>
          <p:cNvPr id="4" name="图片 3" descr="50f5134afdefe0c8803527b3114b44e348a491d5c1edf8c12dcb061f5073e457_1"/>
          <p:cNvPicPr>
            <a:picLocks noChangeAspect="1"/>
          </p:cNvPicPr>
          <p:nvPr/>
        </p:nvPicPr>
        <p:blipFill>
          <a:blip r:embed="rId1"/>
          <a:srcRect b="7575"/>
          <a:stretch>
            <a:fillRect/>
          </a:stretch>
        </p:blipFill>
        <p:spPr>
          <a:xfrm>
            <a:off x="8519795" y="2587625"/>
            <a:ext cx="3255645" cy="296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More About 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006850" y="3350260"/>
            <a:ext cx="4178935" cy="1241425"/>
          </a:xfrm>
        </p:spPr>
        <p:txBody>
          <a:bodyPr/>
          <a:p>
            <a:pPr marL="0" indent="0">
              <a:buNone/>
            </a:pPr>
            <a:r>
              <a:rPr lang="zh-CN" altLang="en-US"/>
              <a:t>https://makefiletutorial.com/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3" name="图片 2" descr="EENQ}P[%HHXGW1NZFP9@PX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5520" y="2343150"/>
            <a:ext cx="3201035" cy="338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Gdb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  <p:pic>
        <p:nvPicPr>
          <p:cNvPr id="4" name="图片 3" descr="as38r3t42n8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04535" y="2028825"/>
            <a:ext cx="5272405" cy="400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/>
              <a:t>编译器警告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生成以帮助发现潜在的错误</a:t>
            </a:r>
            <a:endParaRPr lang="zh-CN" altLang="en-US"/>
          </a:p>
          <a:p>
            <a:r>
              <a:rPr lang="zh-CN" altLang="en-US"/>
              <a:t>应该在尝试运行代码之前修复所有警告</a:t>
            </a:r>
            <a:endParaRPr lang="zh-CN" altLang="en-US"/>
          </a:p>
          <a:p>
            <a:pPr lvl="1"/>
            <a:r>
              <a:rPr lang="zh-CN" altLang="en-US"/>
              <a:t>然而，并非绝对必要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1765" y="3506470"/>
            <a:ext cx="8189595" cy="2392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GDB</a:t>
            </a:r>
            <a:r>
              <a:rPr lang="zh-CN" altLang="en-US"/>
              <a:t>（</a:t>
            </a:r>
            <a:r>
              <a:rPr lang="en-US" altLang="zh-CN"/>
              <a:t>CGDB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GNU Project</a:t>
            </a:r>
            <a:r>
              <a:rPr lang="en-US" altLang="zh-CN"/>
              <a:t> </a:t>
            </a:r>
            <a:r>
              <a:rPr lang="zh-CN" altLang="en-US"/>
              <a:t>debugger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设置断点，运行程序，检视运行过程中的程序状态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cgdb ./exe_filename</a:t>
            </a:r>
            <a:endParaRPr lang="zh-CN" altLang="en-US"/>
          </a:p>
        </p:txBody>
      </p:sp>
      <p:pic>
        <p:nvPicPr>
          <p:cNvPr id="4" name="图片 3" descr="gdb-our-savi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745" y="1871980"/>
            <a:ext cx="3609340" cy="463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GDB</a:t>
            </a:r>
            <a:r>
              <a:rPr lang="zh-CN" altLang="en-US"/>
              <a:t>命令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9525" y="2039620"/>
            <a:ext cx="709295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GDB</a:t>
            </a:r>
            <a:r>
              <a:rPr lang="zh-CN" altLang="en-US"/>
              <a:t>命令（续）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075" y="2615565"/>
            <a:ext cx="9467850" cy="318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Valgrind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  <p:pic>
        <p:nvPicPr>
          <p:cNvPr id="5" name="图片 4" descr="21161067d22bcd33d3474515db4b8ffa76b23c7e31961f9bb5b5526dbc7ba4f8_1"/>
          <p:cNvPicPr>
            <a:picLocks noChangeAspect="1"/>
          </p:cNvPicPr>
          <p:nvPr/>
        </p:nvPicPr>
        <p:blipFill>
          <a:blip r:embed="rId1"/>
          <a:srcRect b="2431"/>
          <a:stretch>
            <a:fillRect/>
          </a:stretch>
        </p:blipFill>
        <p:spPr>
          <a:xfrm>
            <a:off x="5658485" y="1908810"/>
            <a:ext cx="4915535" cy="456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Valgrind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跟踪内存使用情况的工具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可以暴露难以追踪的“heisenbugs”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valgrind ./exe_filename</a:t>
            </a:r>
            <a:endParaRPr lang="en-US" altLang="zh-CN"/>
          </a:p>
          <a:p>
            <a:pPr lvl="1"/>
            <a:r>
              <a:rPr lang="en-US" altLang="zh-CN"/>
              <a:t>valgrind --leak-check=full ./exe_filename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Valgrind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确保释放所有分配的内存！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 --leak-check=full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8880" y="3620135"/>
            <a:ext cx="5288280" cy="2507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85915" y="4441190"/>
            <a:ext cx="170942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CC0000"/>
                </a:solidFill>
              </a:rPr>
              <a:t>堆栈跟踪！</a:t>
            </a:r>
            <a:endParaRPr lang="zh-CN" altLang="en-US">
              <a:solidFill>
                <a:srgbClr val="CC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Practice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24125" y="2487930"/>
            <a:ext cx="7144385" cy="3168650"/>
          </a:xfrm>
        </p:spPr>
        <p:txBody>
          <a:bodyPr/>
          <a:p>
            <a:r>
              <a:rPr lang="zh-CN" altLang="en-US"/>
              <a:t>使用命令行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或</a:t>
            </a:r>
            <a:r>
              <a:rPr lang="en-US" altLang="zh-CN"/>
              <a:t>Vscode+Remote</a:t>
            </a:r>
            <a:r>
              <a:rPr lang="zh-CN" altLang="en-US"/>
              <a:t>（对于当下的你，推荐）</a:t>
            </a:r>
            <a:endParaRPr lang="zh-CN" altLang="en-US"/>
          </a:p>
          <a:p>
            <a:endParaRPr lang="zh-CN" altLang="en-US"/>
          </a:p>
          <a:p>
            <a:r>
              <a:rPr lang="zh-CN"/>
              <a:t>阅读</a:t>
            </a:r>
            <a:r>
              <a:rPr lang="en-US" altLang="zh-CN"/>
              <a:t>Lab6-Debug.md</a:t>
            </a:r>
            <a:r>
              <a:rPr lang="zh-CN" altLang="en-US"/>
              <a:t>的要求，</a:t>
            </a:r>
            <a:r>
              <a:rPr lang="zh-CN" altLang="en-US" b="1"/>
              <a:t>按要求操作！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b="1"/>
              <a:t>不要害怕英文！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Final: Snake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贪吃蛇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36190" y="3429000"/>
            <a:ext cx="7124700" cy="978535"/>
          </a:xfrm>
        </p:spPr>
        <p:txBody>
          <a:bodyPr/>
          <a:p>
            <a:pPr marL="0" indent="0" algn="ctr">
              <a:buNone/>
            </a:pPr>
            <a:r>
              <a:rPr lang="zh-CN" altLang="en-US" sz="4000"/>
              <a:t>年轻程序员的第一个大项目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3" name="图片 2" descr="@2U%LJ$)@THS9@)57Q`V4B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46195" y="1905635"/>
            <a:ext cx="4499610" cy="449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组队学习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链接</a:t>
            </a:r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/>
        <p:txBody>
          <a:bodyPr/>
          <a:p>
            <a:r>
              <a:rPr lang="zh-CN"/>
              <a:t>链接指的是标识符（变量或函数）可从其他作用域指代的能力。</a:t>
            </a:r>
            <a:endParaRPr lang="zh-CN"/>
          </a:p>
          <a:p>
            <a:r>
              <a:rPr lang="zh-CN"/>
              <a:t>无链接</a:t>
            </a:r>
            <a:endParaRPr lang="zh-CN"/>
          </a:p>
          <a:p>
            <a:r>
              <a:rPr lang="zh-CN">
                <a:sym typeface="+mn-ea"/>
              </a:rPr>
              <a:t>内部链接</a:t>
            </a:r>
            <a:r>
              <a:rPr lang="en-US" altLang="zh-CN">
                <a:sym typeface="+mn-ea"/>
              </a:rPr>
              <a:t>: static</a:t>
            </a:r>
            <a:endParaRPr lang="zh-CN"/>
          </a:p>
          <a:p>
            <a:r>
              <a:rPr lang="zh-CN"/>
              <a:t>外部链接</a:t>
            </a:r>
            <a:r>
              <a:rPr lang="en-US" altLang="zh-CN"/>
              <a:t>: extern</a:t>
            </a:r>
            <a:endParaRPr lang="zh-CN"/>
          </a:p>
          <a:p>
            <a:endParaRPr lang="zh-CN"/>
          </a:p>
          <a:p>
            <a:r>
              <a:rPr lang="zh-CN"/>
              <a:t>https://zh.cppreference.com/w/c/language/storage_duration</a:t>
            </a:r>
            <a:endParaRPr lang="zh-CN"/>
          </a:p>
          <a:p>
            <a:r>
              <a:rPr lang="zh-CN"/>
              <a:t>https://godbolt.org/z/PGcz3Tc19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ongratulations</a:t>
            </a:r>
            <a:r>
              <a:rPr lang="en-US" altLang="zh-CN"/>
              <a:t>!</a:t>
            </a:r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2977515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3600">
                <a:cs typeface="微软雅黑" panose="020B0503020204020204" charset="-122"/>
              </a:rPr>
              <a:t>你已经基本掌握了</a:t>
            </a:r>
            <a:r>
              <a:rPr lang="en-US" altLang="zh-CN" sz="3600">
                <a:cs typeface="微软雅黑" panose="020B0503020204020204" charset="-122"/>
              </a:rPr>
              <a:t>C</a:t>
            </a:r>
            <a:r>
              <a:rPr lang="zh-CN" altLang="en-US" sz="3600">
                <a:cs typeface="微软雅黑" panose="020B0503020204020204" charset="-122"/>
              </a:rPr>
              <a:t>的所有语法</a:t>
            </a:r>
            <a:endParaRPr lang="zh-CN" altLang="en-US" sz="3600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296410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3600">
                <a:cs typeface="微软雅黑" panose="020B0503020204020204" charset="-122"/>
              </a:rPr>
              <a:t>但这并不是</a:t>
            </a:r>
            <a:r>
              <a:rPr lang="en-US" altLang="zh-CN" sz="3600">
                <a:cs typeface="微软雅黑" panose="020B0503020204020204" charset="-122"/>
              </a:rPr>
              <a:t>C</a:t>
            </a:r>
            <a:r>
              <a:rPr lang="zh-CN" altLang="en-US" sz="3600">
                <a:cs typeface="微软雅黑" panose="020B0503020204020204" charset="-122"/>
              </a:rPr>
              <a:t>的全部</a:t>
            </a:r>
            <a:endParaRPr lang="zh-CN" altLang="en-US" sz="3600"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Gcc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Maybe we also need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48835" y="1833245"/>
            <a:ext cx="7163435" cy="306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70" y="3133725"/>
            <a:ext cx="5259070" cy="3436620"/>
          </a:xfrm>
          <a:prstGeom prst="rect">
            <a:avLst/>
          </a:prstGeom>
        </p:spPr>
      </p:pic>
      <p:sp>
        <p:nvSpPr>
          <p:cNvPr id="15" name="内容占位符 14"/>
          <p:cNvSpPr>
            <a:spLocks noGrp="1"/>
          </p:cNvSpPr>
          <p:nvPr/>
        </p:nvSpPr>
        <p:spPr>
          <a:xfrm>
            <a:off x="840105" y="2187575"/>
            <a:ext cx="350075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ssh user_?@kx -p 29800</a:t>
            </a:r>
            <a:endParaRPr lang="en-US"/>
          </a:p>
          <a:p>
            <a:pPr marL="0" indent="0">
              <a:buNone/>
            </a:pPr>
            <a:r>
              <a:rPr lang="en-US"/>
              <a:t>passwd: kx123456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Vscode+Remote</a:t>
            </a:r>
            <a:r>
              <a:rPr lang="zh-CN" altLang="en-US">
                <a:sym typeface="+mn-ea"/>
              </a:rPr>
              <a:t>（对于当下的你，推荐）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enjoy the machine</a:t>
            </a:r>
            <a:endParaRPr lang="en-US"/>
          </a:p>
          <a:p>
            <a:pPr marL="0" indent="0">
              <a:buNone/>
            </a:pPr>
            <a:r>
              <a:rPr lang="zh-CN" altLang="en-US"/>
              <a:t>别干坏事</a:t>
            </a:r>
            <a:r>
              <a:rPr lang="en-US" altLang="zh-CN"/>
              <a:t>:(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Let’s Call Back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7600" y="2073910"/>
            <a:ext cx="7163435" cy="386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</a:t>
            </a:r>
            <a:r>
              <a:rPr lang="en-US" altLang="zh-CN"/>
              <a:t>C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gcc(GNU Compiler Collection)</a:t>
            </a:r>
            <a:r>
              <a:rPr lang="zh-CN" altLang="en-US"/>
              <a:t>是十分常见的</a:t>
            </a:r>
            <a:r>
              <a:rPr lang="en-US" altLang="zh-CN"/>
              <a:t>C</a:t>
            </a:r>
            <a:r>
              <a:rPr lang="zh-CN" altLang="en-US"/>
              <a:t>语言编译器</a:t>
            </a:r>
            <a:endParaRPr lang="zh-CN" altLang="en-US"/>
          </a:p>
          <a:p>
            <a:r>
              <a:rPr lang="en-US" altLang="zh-CN"/>
              <a:t>gcc foo.c bar.c -o a.out</a:t>
            </a:r>
            <a:endParaRPr lang="en-US" altLang="zh-CN"/>
          </a:p>
          <a:p>
            <a:r>
              <a:rPr lang="en-US" altLang="zh-CN"/>
              <a:t>-o </a:t>
            </a:r>
            <a:r>
              <a:rPr lang="zh-CN" altLang="en-US"/>
              <a:t>标志表示指定输出，如果没有</a:t>
            </a:r>
            <a:r>
              <a:rPr lang="en-US" altLang="zh-CN"/>
              <a:t>-o</a:t>
            </a:r>
            <a:r>
              <a:rPr lang="zh-CN" altLang="en-US"/>
              <a:t>标志编译的默认输出文件为</a:t>
            </a:r>
            <a:r>
              <a:rPr lang="en-US" altLang="zh-CN"/>
              <a:t>a.out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RTFM: man gcc</a:t>
            </a:r>
            <a:endParaRPr lang="en-US" altLang="zh-CN"/>
          </a:p>
          <a:p>
            <a:r>
              <a:rPr lang="en-US" altLang="zh-CN"/>
              <a:t>Too Long Dont Read: tldr gcc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NzZmY2JkMDZlOWNmNjFlNWUyNDU0ZGQyOTcwODdhND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4009</Words>
  <Application>WPS 演示</Application>
  <PresentationFormat>宽屏</PresentationFormat>
  <Paragraphs>349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Review</vt:lpstr>
      <vt:lpstr>Agenda</vt:lpstr>
      <vt:lpstr>链接</vt:lpstr>
      <vt:lpstr>Congratulations!</vt:lpstr>
      <vt:lpstr>Agenda</vt:lpstr>
      <vt:lpstr>Maybe we also need</vt:lpstr>
      <vt:lpstr>Let’s Call Back</vt:lpstr>
      <vt:lpstr>编译C程序</vt:lpstr>
      <vt:lpstr>Gcc Flag</vt:lpstr>
      <vt:lpstr>Agenda</vt:lpstr>
      <vt:lpstr>Makefile</vt:lpstr>
      <vt:lpstr>Makefile是规则集合</vt:lpstr>
      <vt:lpstr>普通规则示例</vt:lpstr>
      <vt:lpstr>没有先决条件的普通规则</vt:lpstr>
      <vt:lpstr>没有命令的普通规则</vt:lpstr>
      <vt:lpstr>模式和隐含规则</vt:lpstr>
      <vt:lpstr>虚假规则示例</vt:lpstr>
      <vt:lpstr>虚假规则示例2</vt:lpstr>
      <vt:lpstr>使用make</vt:lpstr>
      <vt:lpstr>一个完整的Makefile</vt:lpstr>
      <vt:lpstr>规则图</vt:lpstr>
      <vt:lpstr>Practice！</vt:lpstr>
      <vt:lpstr>More About Makefile</vt:lpstr>
      <vt:lpstr>Cat Break！</vt:lpstr>
      <vt:lpstr>Agenda</vt:lpstr>
      <vt:lpstr> 编译器警告</vt:lpstr>
      <vt:lpstr>GDB（CGDB）</vt:lpstr>
      <vt:lpstr>GDB命令</vt:lpstr>
      <vt:lpstr>GDB命令（续）</vt:lpstr>
      <vt:lpstr>Agenda</vt:lpstr>
      <vt:lpstr>Valgrind</vt:lpstr>
      <vt:lpstr>Valgrind</vt:lpstr>
      <vt:lpstr>Practice！</vt:lpstr>
      <vt:lpstr>Agenda</vt:lpstr>
      <vt:lpstr>贪吃蛇</vt:lpstr>
      <vt:lpstr>Ask Time！！！</vt:lpstr>
      <vt:lpstr>组队学习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211</cp:revision>
  <dcterms:created xsi:type="dcterms:W3CDTF">2023-09-24T08:55:00Z</dcterms:created>
  <dcterms:modified xsi:type="dcterms:W3CDTF">2023-12-07T06:21:56Z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